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A5824-4F96-4FEF-B84D-80230C58332B}" type="datetimeFigureOut">
              <a:rPr lang="tr-TR" smtClean="0"/>
              <a:t>26.02.2026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B00DB-5CB6-44BF-B6C6-10FFEB37D6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8288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A5824-4F96-4FEF-B84D-80230C58332B}" type="datetimeFigureOut">
              <a:rPr lang="tr-TR" smtClean="0"/>
              <a:t>26.02.2026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B00DB-5CB6-44BF-B6C6-10FFEB37D6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8909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A5824-4F96-4FEF-B84D-80230C58332B}" type="datetimeFigureOut">
              <a:rPr lang="tr-TR" smtClean="0"/>
              <a:t>26.02.2026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B00DB-5CB6-44BF-B6C6-10FFEB37D6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4263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A5824-4F96-4FEF-B84D-80230C58332B}" type="datetimeFigureOut">
              <a:rPr lang="tr-TR" smtClean="0"/>
              <a:t>26.02.2026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B00DB-5CB6-44BF-B6C6-10FFEB37D6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9752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A5824-4F96-4FEF-B84D-80230C58332B}" type="datetimeFigureOut">
              <a:rPr lang="tr-TR" smtClean="0"/>
              <a:t>26.02.2026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B00DB-5CB6-44BF-B6C6-10FFEB37D6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88675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A5824-4F96-4FEF-B84D-80230C58332B}" type="datetimeFigureOut">
              <a:rPr lang="tr-TR" smtClean="0"/>
              <a:t>26.02.2026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B00DB-5CB6-44BF-B6C6-10FFEB37D6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4525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A5824-4F96-4FEF-B84D-80230C58332B}" type="datetimeFigureOut">
              <a:rPr lang="tr-TR" smtClean="0"/>
              <a:t>26.02.2026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B00DB-5CB6-44BF-B6C6-10FFEB37D6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059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A5824-4F96-4FEF-B84D-80230C58332B}" type="datetimeFigureOut">
              <a:rPr lang="tr-TR" smtClean="0"/>
              <a:t>26.02.2026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B00DB-5CB6-44BF-B6C6-10FFEB37D6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4928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A5824-4F96-4FEF-B84D-80230C58332B}" type="datetimeFigureOut">
              <a:rPr lang="tr-TR" smtClean="0"/>
              <a:t>26.02.2026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B00DB-5CB6-44BF-B6C6-10FFEB37D6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3026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A5824-4F96-4FEF-B84D-80230C58332B}" type="datetimeFigureOut">
              <a:rPr lang="tr-TR" smtClean="0"/>
              <a:t>26.02.2026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B00DB-5CB6-44BF-B6C6-10FFEB37D6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0030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A5824-4F96-4FEF-B84D-80230C58332B}" type="datetimeFigureOut">
              <a:rPr lang="tr-TR" smtClean="0"/>
              <a:t>26.02.2026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B00DB-5CB6-44BF-B6C6-10FFEB37D6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935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1A5824-4F96-4FEF-B84D-80230C58332B}" type="datetimeFigureOut">
              <a:rPr lang="tr-TR" smtClean="0"/>
              <a:t>26.02.2026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EB00DB-5CB6-44BF-B6C6-10FFEB37D6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0841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ÇANKAYA ÜNİVERSİTESİ</a:t>
            </a:r>
            <a:br>
              <a:rPr lang="tr-TR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FEN-EDEBİYAT FAKÜLTESİ</a:t>
            </a:r>
            <a:br>
              <a:rPr lang="tr-TR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İNGİLİZCE MÜTERCİM VE TERCÜMANLIK BÖLÜMÜ</a:t>
            </a:r>
            <a:endParaRPr lang="tr-TR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STAJ BİLGİLENDİRME TOPLANTISI</a:t>
            </a:r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8658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GENEL KURALLAR</a:t>
            </a: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Çeviri Stajı (</a:t>
            </a:r>
            <a:r>
              <a:rPr lang="tr-TR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Çeviri Stajı yapılması gerekiyor) eğitim öğretim faaliyetlerinin devam </a:t>
            </a:r>
            <a:r>
              <a:rPr lang="tr-TR" u="sng" dirty="0" smtClean="0">
                <a:latin typeface="Arial" panose="020B0604020202020204" pitchFamily="34" charset="0"/>
                <a:cs typeface="Arial" panose="020B0604020202020204" pitchFamily="34" charset="0"/>
              </a:rPr>
              <a:t>etmediği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dönemlerde / günlerde </a:t>
            </a:r>
            <a:r>
              <a:rPr lang="tr-TR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 işgünü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 sürer. </a:t>
            </a:r>
          </a:p>
          <a:p>
            <a:pPr marL="0" indent="0" algn="just">
              <a:buNone/>
            </a:pPr>
            <a:r>
              <a:rPr lang="tr-TR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*Staj yapmak için seçilen kurum çok önemli – Kurumda yoğun bir şekilde çeviri yapıldığından emin olmamız gerekir! </a:t>
            </a:r>
          </a:p>
          <a:p>
            <a:pPr algn="just"/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Staj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yapacağınız tarihlerde final sınavlarının </a:t>
            </a:r>
            <a:r>
              <a:rPr lang="tr-TR" u="sng" dirty="0">
                <a:latin typeface="Arial" panose="020B0604020202020204" pitchFamily="34" charset="0"/>
                <a:cs typeface="Arial" panose="020B0604020202020204" pitchFamily="34" charset="0"/>
              </a:rPr>
              <a:t>bitmiş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olması,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bir sonraki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dönem ders kayıtlarının </a:t>
            </a:r>
            <a:r>
              <a:rPr lang="tr-TR" u="sng" dirty="0">
                <a:latin typeface="Arial" panose="020B0604020202020204" pitchFamily="34" charset="0"/>
                <a:cs typeface="Arial" panose="020B0604020202020204" pitchFamily="34" charset="0"/>
              </a:rPr>
              <a:t>başlamamış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olması gerekir. </a:t>
            </a: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Yaz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okulunda ders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almıyorsanız,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yaz okulu döneminde staj yapabilirsiniz. </a:t>
            </a: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Yaz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okulunda ders aldığınız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takdirde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yaz okulu bitmeden staj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yapamazsınız.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TINS 380 Kodlu Çeviri Stajı:</a:t>
            </a:r>
          </a:p>
          <a:p>
            <a:pPr algn="just"/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Sınıf derslerinin tamamlandığı yaz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veya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sonraki yaz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dönemlerinde yapılır.</a:t>
            </a:r>
          </a:p>
          <a:p>
            <a:pPr marL="0" indent="0" algn="just">
              <a:buNone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Bu ders «Güz Dönemi» açılır – Öğrenci, stajı YAPIP BİTİRDİKTEN sonra o dersi «Güz Dönemi» yükler – Kabul edilen çeviri stajı için «S» notu, kabul edilmeyen için «U» notu girilir!</a:t>
            </a:r>
            <a:endParaRPr lang="tr-TR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1696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BELGELER</a:t>
            </a:r>
            <a:endParaRPr lang="tr-TR" sz="4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Zorunlu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staj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dersi kapsamında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stajınızın geçerli sayılabilmesi için aşağıdaki belgeleri eksiksiz teslim etmeniz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gerekmektedir: 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tr-TR" i="1" dirty="0">
                <a:latin typeface="Arial" panose="020B0604020202020204" pitchFamily="34" charset="0"/>
                <a:cs typeface="Arial" panose="020B0604020202020204" pitchFamily="34" charset="0"/>
              </a:rPr>
              <a:t>Belgelerini zamanında teslim etmeyenlerin stajları geçersiz sayılmaktadır.</a:t>
            </a:r>
          </a:p>
          <a:p>
            <a:r>
              <a:rPr lang="tr-TR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Staj </a:t>
            </a:r>
            <a:r>
              <a:rPr lang="tr-TR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başvuru </a:t>
            </a:r>
            <a:r>
              <a:rPr lang="tr-TR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sürecinin başlatılması:</a:t>
            </a:r>
            <a:r>
              <a:rPr lang="tr-T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1. Staj Başvuru Yazısı –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Bölümümüzün Web Sitesinde yer alan form doldurularak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bölüm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sekreterliğine onaylatılır.</a:t>
            </a:r>
            <a:endParaRPr lang="tr-TR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Stajın </a:t>
            </a:r>
            <a:r>
              <a:rPr lang="tr-TR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başlatılması: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2. Zorunlu Stajyer Giriş Formu + MÜSTEHAKLIK BELGESİ (e-devlet üzerinden alınır) –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geç </a:t>
            </a:r>
            <a:r>
              <a:rPr lang="tr-T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tr-TR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Haziran 2026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(CUMA) tarihinde Bölümümüz Araştırma Görevlisi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Bilge </a:t>
            </a:r>
            <a:r>
              <a:rPr lang="tr-TR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Enç’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teslim edilir.</a:t>
            </a:r>
            <a:endParaRPr lang="tr-TR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Stajın </a:t>
            </a:r>
            <a:r>
              <a:rPr lang="tr-TR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tamamlanması: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3. Staj Değerlendirme Formu -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Staj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sonunda kurum tarafından doldurulur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+ kurum tarafından posta yoluyla bölüme gönderilir veya öğrenci tarafından ağzı imzalı ve kapalı bir zarf içinde bölüme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teslim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edilir.</a:t>
            </a:r>
            <a:endParaRPr lang="tr-TR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------------------------------------------------------------------------------------------------------------------------------------------------------------</a:t>
            </a:r>
          </a:p>
          <a:p>
            <a:r>
              <a:rPr lang="tr-TR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Yurtdışında </a:t>
            </a:r>
            <a:r>
              <a:rPr lang="tr-TR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staj </a:t>
            </a:r>
            <a:r>
              <a:rPr lang="tr-TR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yapanlar:</a:t>
            </a:r>
          </a:p>
          <a:p>
            <a:pPr marL="0" indent="0">
              <a:buNone/>
            </a:pPr>
            <a:r>
              <a:rPr lang="tr-TR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Staj yapılan kurum tarafından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Evaluation Form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(İki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dilli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form) doldurulur.    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Kamu </a:t>
            </a:r>
            <a:r>
              <a:rPr lang="tr-TR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kurum ve kuruluşları dışında staj </a:t>
            </a:r>
            <a:r>
              <a:rPr lang="tr-TR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yapanlar:</a:t>
            </a: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    Staj için ücret alındıysa, staj yapılan kurum tarafından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Staj Ücretleri Bilgi Formu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doldurulur ve ödemeyi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gösteren </a:t>
            </a: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   banka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dekontu ile birlikte staj bitiminden sonraki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10 gün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içerisinde bölüme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teslim edilir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36672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ADIM ADIM STAJ KLAVUZU</a:t>
            </a:r>
            <a:endParaRPr lang="tr-TR" sz="4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 algn="just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. Bölümümüzün Web Sitesinde yer alan «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Staj Başvuru Yazısı»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doldurularak bölüm sekreterliğine onaylatılır. </a:t>
            </a:r>
          </a:p>
          <a:p>
            <a:pPr marL="0" indent="0" algn="just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2.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Staj yapılmak istenen kurum/kuruluş öğrenci tarafından belirlenir! </a:t>
            </a:r>
          </a:p>
          <a:p>
            <a:pPr marL="0" indent="0" algn="just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3.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Başvuru için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CV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(!) hazırlanır (eğer kurum tarafından isteniyorsa!) ve onaylatılan «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Staj Başvuru Yazısı»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ile birlikte başvuru yapılır.</a:t>
            </a:r>
          </a:p>
          <a:p>
            <a:pPr marL="0" indent="0" algn="just">
              <a:buNone/>
            </a:pPr>
            <a:r>
              <a:rPr lang="tr-TR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CV - </a:t>
            </a:r>
            <a:r>
              <a:rPr lang="tr-TR" i="1" dirty="0" smtClean="0">
                <a:latin typeface="Arial" panose="020B0604020202020204" pitchFamily="34" charset="0"/>
                <a:cs typeface="Arial" panose="020B0604020202020204" pitchFamily="34" charset="0"/>
              </a:rPr>
              <a:t>Profesyonel biçemde hazırlanmış olmalı; eğitim geçmişi ve çeviri deneyimi ile ilgili bilgiler verilmelidir. </a:t>
            </a:r>
          </a:p>
          <a:p>
            <a:pPr marL="0" indent="0" algn="just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4.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Staja kabul edilen öğrenci, staj yapacağı kuruma Bölümümüzün Web sitesinde bulunan «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Zorunlu Stajyer Giriş Formu»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başlıklı belgeyi doldurtup, onaylatır (İmza + Soğuk Damga). </a:t>
            </a:r>
          </a:p>
          <a:p>
            <a:pPr marL="0" indent="0" algn="just">
              <a:buNone/>
            </a:pPr>
            <a:r>
              <a:rPr lang="tr-TR" i="1" dirty="0" smtClean="0">
                <a:latin typeface="Arial" panose="020B0604020202020204" pitchFamily="34" charset="0"/>
                <a:cs typeface="Arial" panose="020B0604020202020204" pitchFamily="34" charset="0"/>
              </a:rPr>
              <a:t>Öğrenciler staj yapacakları kurumdan bir tür «Kabul Belgesi» (imzalı + soğuk damgalı) alıp «Zorunlu Stajyer Giriş Formu» adlı belgeyi kendileri doldurabilirler!</a:t>
            </a:r>
          </a:p>
          <a:p>
            <a:pPr marL="0" indent="0" algn="just">
              <a:buNone/>
            </a:pPr>
            <a:r>
              <a:rPr lang="tr-TR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Kariyer Kapısı üzerinden başvuruda bulunan öğrencilerin, beraberinde Kariyer Kapısı tarafından gönderilen onay yazısı (e-posta olabilir) olmak koşuluyla «Zorunlu Stajyer Giriş Formu» adlı belgeyi kendilerinin doldurmaları yeterlidir. </a:t>
            </a:r>
          </a:p>
          <a:p>
            <a:pPr marL="0" indent="0" algn="just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. Varsa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«Kabul Belgesi»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+ «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Zorunlu Stajyer Giriş Formu» + «</a:t>
            </a:r>
            <a:r>
              <a:rPr lang="tr-TR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Müstehaklık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 Belgesi» =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Araştırma Görevlimiz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Bilge </a:t>
            </a:r>
            <a:r>
              <a:rPr lang="tr-TR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Enç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’e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en geç belirtilen tarihte teslim edilir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(5 Haziran 2026). </a:t>
            </a:r>
          </a:p>
          <a:p>
            <a:pPr marL="0" indent="0" algn="just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6.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Staj tamamlanır. </a:t>
            </a:r>
          </a:p>
          <a:p>
            <a:pPr marL="0" indent="0" algn="just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7.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«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Staj Değerlendirme Formu»,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Bölümümüzün Web Sitesinden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indirilir - Staj yapılan kurum/kuruluş yetkilisine veya staj sorumlusuna doldurtulur, ıslak imza ile onaylatılır ve ağzı kapalı + imzalı zarf içinde stajın tamamlanmasından sonra  </a:t>
            </a:r>
          </a:p>
          <a:p>
            <a:pPr marL="0" indent="0" algn="just">
              <a:buNone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- kurum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tarafından posta yoluyla bölüme gönderilir </a:t>
            </a: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veya </a:t>
            </a:r>
          </a:p>
          <a:p>
            <a:pPr marL="0" indent="0" algn="just">
              <a:buNone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- öğrenci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tarafından  ağzı imzalı ve kapalı bir zarf içinde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staj dosyası ile birlikte bölüme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teslim edilir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tr-TR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881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STAJ DOSYASI</a:t>
            </a:r>
            <a:endParaRPr lang="tr-TR" sz="4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Staj süresince yapılan çeviriler + kaynak metinlerin konduğu dosya.</a:t>
            </a:r>
          </a:p>
          <a:p>
            <a:pPr marL="0" indent="0" algn="just">
              <a:buNone/>
            </a:pPr>
            <a:r>
              <a:rPr lang="tr-TR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Staj yapılacak kurum/kuruluş ile görüşmeler sırasında çevirilerin okula teslim edileceğine dair onay alınması çok önemli!!!</a:t>
            </a:r>
          </a:p>
          <a:p>
            <a:pPr algn="just"/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«Yeterli bir Dosya» teslim edilmezse staj geçersiz sayılır!</a:t>
            </a:r>
          </a:p>
          <a:p>
            <a:pPr algn="just"/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Stajda yazılı değil de sözlü çeviri yapılırsa - Ses kaydı alınması + kurumun ne sıklıkta çeviri yapıldığına dair özel bir yazı yazması gerekir! </a:t>
            </a:r>
          </a:p>
          <a:p>
            <a:pPr marL="0" indent="0" algn="just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STAJ DOSYASI TESLİM TARİHİ: </a:t>
            </a:r>
          </a:p>
          <a:p>
            <a:pPr marL="0" indent="0" algn="just">
              <a:buNone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Staj dosyaları, </a:t>
            </a:r>
            <a:r>
              <a:rPr lang="tr-TR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GÜZ DÖNEMİ (FALL SEMESTER)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başladığında ilk 2 hafta içinde </a:t>
            </a:r>
            <a:r>
              <a:rPr lang="tr-TR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Staj Koordinatörüne (Şerife </a:t>
            </a:r>
            <a:r>
              <a:rPr lang="tr-TR" b="1" u="sng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Dalbudak</a:t>
            </a:r>
            <a:r>
              <a:rPr lang="tr-TR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teslim edilir. </a:t>
            </a:r>
          </a:p>
          <a:p>
            <a:pPr marL="0" indent="0" algn="just">
              <a:buNone/>
            </a:pPr>
            <a:r>
              <a:rPr lang="tr-TR" i="1" dirty="0" smtClean="0">
                <a:latin typeface="Arial" panose="020B0604020202020204" pitchFamily="34" charset="0"/>
                <a:cs typeface="Arial" panose="020B0604020202020204" pitchFamily="34" charset="0"/>
              </a:rPr>
              <a:t>*Yaz tatilinde değil</a:t>
            </a:r>
          </a:p>
          <a:p>
            <a:pPr marL="0" indent="0" algn="just">
              <a:buNone/>
            </a:pPr>
            <a:r>
              <a:rPr lang="tr-TR" i="1" dirty="0" smtClean="0">
                <a:latin typeface="Arial" panose="020B0604020202020204" pitchFamily="34" charset="0"/>
                <a:cs typeface="Arial" panose="020B0604020202020204" pitchFamily="34" charset="0"/>
              </a:rPr>
              <a:t>*Dersler başlamadan önce değil </a:t>
            </a:r>
            <a:endParaRPr lang="tr-TR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8541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ERASMUS STAJI HAKKINDA</a:t>
            </a:r>
            <a:endParaRPr lang="tr-TR" sz="4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Bölüm tarafından uygun görüldüğü takdirde «Zorunlu Staj» yerine sayılabilir.</a:t>
            </a:r>
          </a:p>
          <a:p>
            <a:pPr algn="just"/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Süresi en az 2, en fazla 3 ay.</a:t>
            </a:r>
          </a:p>
          <a:p>
            <a:pPr algn="just"/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Öğrencinin ortalamasının en az </a:t>
            </a:r>
            <a:r>
              <a:rPr lang="tr-TR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2.20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olması gerekir.</a:t>
            </a:r>
          </a:p>
          <a:p>
            <a:pPr algn="just"/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AB’den hibe desteği alınır.</a:t>
            </a:r>
          </a:p>
          <a:p>
            <a:pPr algn="just"/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Hibe, tüm Türkiye üniversiteleri arasında bölüşülmekte! O yüzden, en başarılı öğrencilere verilir. </a:t>
            </a:r>
          </a:p>
          <a:p>
            <a:pPr algn="just"/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Aylık 600 Avro (AB’nin gelişmiş ülkeleri için) veya 400 Avro (diğer AB ülkeleri için) ödenir.</a:t>
            </a:r>
          </a:p>
          <a:p>
            <a:pPr algn="just"/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Kabul mektubunu (aslı olması gerekmez PDF olabilir) ibraz eden öğrenci Mart ayı sonunda yapılacak İngilizce sınavına girer. </a:t>
            </a:r>
          </a:p>
          <a:p>
            <a:pPr algn="just"/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Bu sınavdan (İngilizce) 50 ve üzeri almak gerekir. </a:t>
            </a:r>
          </a:p>
          <a:p>
            <a:pPr algn="just"/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Daha fazla bilgi için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iro.cankaya.edu.tr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adresini ziyaret edebilirsiniz…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8311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466</TotalTime>
  <Words>533</Words>
  <Application>Microsoft Office PowerPoint</Application>
  <PresentationFormat>Geniş ekran</PresentationFormat>
  <Paragraphs>56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ÇANKAYA ÜNİVERSİTESİ FEN-EDEBİYAT FAKÜLTESİ İNGİLİZCE MÜTERCİM VE TERCÜMANLIK BÖLÜMÜ</vt:lpstr>
      <vt:lpstr>GENEL KURALLAR </vt:lpstr>
      <vt:lpstr>BELGELER</vt:lpstr>
      <vt:lpstr>ADIM ADIM STAJ KLAVUZU</vt:lpstr>
      <vt:lpstr>STAJ DOSYASI</vt:lpstr>
      <vt:lpstr>ERASMUS STAJI HAKKINDA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cankaya</dc:creator>
  <cp:lastModifiedBy>cankaya</cp:lastModifiedBy>
  <cp:revision>91</cp:revision>
  <dcterms:created xsi:type="dcterms:W3CDTF">2020-03-03T06:15:03Z</dcterms:created>
  <dcterms:modified xsi:type="dcterms:W3CDTF">2026-02-26T11:40:54Z</dcterms:modified>
</cp:coreProperties>
</file>